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2616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50437" y="1851898"/>
            <a:ext cx="7415927" cy="9255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645"/>
              </a:lnSpc>
              <a:buNone/>
            </a:pPr>
            <a:r>
              <a:rPr lang="en-US" sz="2916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 Tutor: Enhancing In-Car User Experience</a:t>
            </a:r>
            <a:endParaRPr lang="en-US" sz="2916" dirty="0"/>
          </a:p>
        </p:txBody>
      </p:sp>
      <p:sp>
        <p:nvSpPr>
          <p:cNvPr id="7" name="Text 3"/>
          <p:cNvSpPr/>
          <p:nvPr/>
        </p:nvSpPr>
        <p:spPr>
          <a:xfrm>
            <a:off x="6350437" y="3055144"/>
            <a:ext cx="7415927" cy="9479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88"/>
              </a:lnSpc>
              <a:buNone/>
            </a:pPr>
            <a:r>
              <a:rPr lang="en-US" dirty="0">
                <a:solidFill>
                  <a:srgbClr val="49495A"/>
                </a:solidFill>
                <a:latin typeface="MS Reference Sans Serif" panose="020B0604030504040204" pitchFamily="34" charset="0"/>
                <a:ea typeface="Open Sans" pitchFamily="34" charset="-122"/>
                <a:cs typeface="Open Sans" pitchFamily="34" charset="-120"/>
              </a:rPr>
              <a:t>Explore how AI-powered navigation systems revolutionize in-car experiences by providing real-time traffic updates, personalized route suggestions, and predictive maintenance alerts, enhancing safety and convenience for drivers.</a:t>
            </a:r>
            <a:endParaRPr lang="en-US" dirty="0">
              <a:latin typeface="MS Reference Sans Serif" panose="020B060403050404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6350437" y="4280773"/>
            <a:ext cx="7415927" cy="315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8"/>
              </a:lnSpc>
              <a:buNone/>
            </a:pPr>
            <a:endParaRPr lang="en-US" sz="1555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>
              <a:lnSpc>
                <a:spcPts val="2488"/>
              </a:lnSpc>
              <a:buNone/>
            </a:pPr>
            <a:r>
              <a:rPr lang="en-US" sz="20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Hackathon: </a:t>
            </a: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TATA INNOVENT. </a:t>
            </a:r>
            <a:endParaRPr lang="en-US" sz="2000" dirty="0"/>
          </a:p>
        </p:txBody>
      </p:sp>
      <p:sp>
        <p:nvSpPr>
          <p:cNvPr id="9" name="Text 5"/>
          <p:cNvSpPr/>
          <p:nvPr/>
        </p:nvSpPr>
        <p:spPr>
          <a:xfrm>
            <a:off x="6350437" y="4874419"/>
            <a:ext cx="7415927" cy="315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8"/>
              </a:lnSpc>
              <a:buNone/>
            </a:pPr>
            <a:r>
              <a:rPr lang="en-US" sz="20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Team:</a:t>
            </a: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AI Wizards. </a:t>
            </a:r>
            <a:endParaRPr lang="en-US" sz="2000" dirty="0"/>
          </a:p>
        </p:txBody>
      </p:sp>
      <p:sp>
        <p:nvSpPr>
          <p:cNvPr id="10" name="Text 6"/>
          <p:cNvSpPr/>
          <p:nvPr/>
        </p:nvSpPr>
        <p:spPr>
          <a:xfrm>
            <a:off x="6350437" y="5468064"/>
            <a:ext cx="7415927" cy="315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8"/>
              </a:lnSpc>
              <a:buNone/>
            </a:pPr>
            <a:r>
              <a:rPr lang="en-US" sz="2000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Team Members: </a:t>
            </a:r>
          </a:p>
          <a:p>
            <a:pPr marL="0" indent="0">
              <a:lnSpc>
                <a:spcPts val="2488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Ashish Ranjan </a:t>
            </a:r>
            <a:r>
              <a:rPr lang="en-US" sz="200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Pathak       Reg</a:t>
            </a: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.no:2241016235 </a:t>
            </a:r>
          </a:p>
          <a:p>
            <a:pPr marL="0" indent="0">
              <a:lnSpc>
                <a:spcPts val="2488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Anushka Patnaik               Reg.no:2241016244 </a:t>
            </a:r>
          </a:p>
          <a:p>
            <a:pPr marL="0" indent="0">
              <a:lnSpc>
                <a:spcPts val="2488"/>
              </a:lnSpc>
              <a:buNone/>
            </a:pPr>
            <a:r>
              <a:rPr lang="en-US" sz="20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Bhumika Samal                 Reg.no:2241019251 .</a:t>
            </a:r>
            <a:endParaRPr lang="en-US" sz="2000" dirty="0"/>
          </a:p>
        </p:txBody>
      </p:sp>
      <p:sp>
        <p:nvSpPr>
          <p:cNvPr id="11" name="Text 7"/>
          <p:cNvSpPr/>
          <p:nvPr/>
        </p:nvSpPr>
        <p:spPr>
          <a:xfrm>
            <a:off x="6350437" y="6061710"/>
            <a:ext cx="7415927" cy="315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8"/>
              </a:lnSpc>
              <a:buNone/>
            </a:pPr>
            <a:endParaRPr lang="en-US" sz="1555" dirty="0"/>
          </a:p>
        </p:txBody>
      </p:sp>
      <p:pic>
        <p:nvPicPr>
          <p:cNvPr id="12" name="Image 1" descr="preencoded.png">
            <a:extLst>
              <a:ext uri="{FF2B5EF4-FFF2-40B4-BE49-F238E27FC236}">
                <a16:creationId xmlns:a16="http://schemas.microsoft.com/office/drawing/2014/main" id="{39940B00-78B7-2CF1-1DB2-BEA9320D04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475" y="1493996"/>
            <a:ext cx="4883706" cy="488370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9630" y="1647230"/>
            <a:ext cx="4935141" cy="493514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71882" y="783908"/>
            <a:ext cx="7600236" cy="11027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341"/>
              </a:lnSpc>
              <a:buNone/>
            </a:pPr>
            <a:r>
              <a:rPr lang="en-US" sz="3473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Privacy and Security Considerations</a:t>
            </a:r>
            <a:endParaRPr lang="en-US" sz="3473" dirty="0"/>
          </a:p>
        </p:txBody>
      </p:sp>
      <p:sp>
        <p:nvSpPr>
          <p:cNvPr id="7" name="Shape 3"/>
          <p:cNvSpPr/>
          <p:nvPr/>
        </p:nvSpPr>
        <p:spPr>
          <a:xfrm>
            <a:off x="771882" y="2134672"/>
            <a:ext cx="7600236" cy="1623298"/>
          </a:xfrm>
          <a:prstGeom prst="roundRect">
            <a:avLst>
              <a:gd name="adj" fmla="val 2446"/>
            </a:avLst>
          </a:prstGeom>
          <a:solidFill>
            <a:srgbClr val="EAE8F3"/>
          </a:solidFill>
          <a:ln/>
        </p:spPr>
      </p:sp>
      <p:sp>
        <p:nvSpPr>
          <p:cNvPr id="8" name="Text 4"/>
          <p:cNvSpPr/>
          <p:nvPr/>
        </p:nvSpPr>
        <p:spPr>
          <a:xfrm>
            <a:off x="992386" y="2355175"/>
            <a:ext cx="2756773" cy="3444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13"/>
              </a:lnSpc>
              <a:buNone/>
            </a:pPr>
            <a:r>
              <a:rPr lang="en-US" sz="2171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Encryption</a:t>
            </a:r>
            <a:endParaRPr lang="en-US" sz="2171" dirty="0"/>
          </a:p>
        </p:txBody>
      </p:sp>
      <p:sp>
        <p:nvSpPr>
          <p:cNvPr id="9" name="Text 5"/>
          <p:cNvSpPr/>
          <p:nvPr/>
        </p:nvSpPr>
        <p:spPr>
          <a:xfrm>
            <a:off x="992386" y="2831902"/>
            <a:ext cx="7159228" cy="7055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79"/>
              </a:lnSpc>
              <a:buNone/>
            </a:pPr>
            <a:r>
              <a:rPr lang="en-US" sz="1737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Sensitive driver data is encrypted to ensure privacy and security during transmission and storage.</a:t>
            </a:r>
            <a:endParaRPr lang="en-US" sz="1737" dirty="0"/>
          </a:p>
        </p:txBody>
      </p:sp>
      <p:sp>
        <p:nvSpPr>
          <p:cNvPr id="10" name="Shape 6"/>
          <p:cNvSpPr/>
          <p:nvPr/>
        </p:nvSpPr>
        <p:spPr>
          <a:xfrm>
            <a:off x="771882" y="3978473"/>
            <a:ext cx="7600236" cy="1623298"/>
          </a:xfrm>
          <a:prstGeom prst="roundRect">
            <a:avLst>
              <a:gd name="adj" fmla="val 2446"/>
            </a:avLst>
          </a:prstGeom>
          <a:solidFill>
            <a:srgbClr val="EAE8F3"/>
          </a:solidFill>
          <a:ln/>
        </p:spPr>
      </p:sp>
      <p:sp>
        <p:nvSpPr>
          <p:cNvPr id="11" name="Text 7"/>
          <p:cNvSpPr/>
          <p:nvPr/>
        </p:nvSpPr>
        <p:spPr>
          <a:xfrm>
            <a:off x="992386" y="4198977"/>
            <a:ext cx="2756773" cy="3444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13"/>
              </a:lnSpc>
              <a:buNone/>
            </a:pPr>
            <a:r>
              <a:rPr lang="en-US" sz="2171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Privacy</a:t>
            </a:r>
            <a:endParaRPr lang="en-US" sz="2171" dirty="0"/>
          </a:p>
        </p:txBody>
      </p:sp>
      <p:sp>
        <p:nvSpPr>
          <p:cNvPr id="12" name="Text 8"/>
          <p:cNvSpPr/>
          <p:nvPr/>
        </p:nvSpPr>
        <p:spPr>
          <a:xfrm>
            <a:off x="992386" y="4675703"/>
            <a:ext cx="7159228" cy="7055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79"/>
              </a:lnSpc>
              <a:buNone/>
            </a:pPr>
            <a:r>
              <a:rPr lang="en-US" sz="1737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Drivers have control over data sharing and can choose to opt-out of certain features that require access to personal information.</a:t>
            </a:r>
            <a:endParaRPr lang="en-US" sz="1737" dirty="0"/>
          </a:p>
        </p:txBody>
      </p:sp>
      <p:sp>
        <p:nvSpPr>
          <p:cNvPr id="13" name="Shape 9"/>
          <p:cNvSpPr/>
          <p:nvPr/>
        </p:nvSpPr>
        <p:spPr>
          <a:xfrm>
            <a:off x="771882" y="5822275"/>
            <a:ext cx="7600236" cy="1623298"/>
          </a:xfrm>
          <a:prstGeom prst="roundRect">
            <a:avLst>
              <a:gd name="adj" fmla="val 2446"/>
            </a:avLst>
          </a:prstGeom>
          <a:solidFill>
            <a:srgbClr val="EAE8F3"/>
          </a:solidFill>
          <a:ln/>
        </p:spPr>
      </p:sp>
      <p:sp>
        <p:nvSpPr>
          <p:cNvPr id="14" name="Text 10"/>
          <p:cNvSpPr/>
          <p:nvPr/>
        </p:nvSpPr>
        <p:spPr>
          <a:xfrm>
            <a:off x="992386" y="6042779"/>
            <a:ext cx="2756773" cy="34444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13"/>
              </a:lnSpc>
              <a:buNone/>
            </a:pPr>
            <a:r>
              <a:rPr lang="en-US" sz="2171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Regular Audits</a:t>
            </a:r>
            <a:endParaRPr lang="en-US" sz="2171" dirty="0"/>
          </a:p>
        </p:txBody>
      </p:sp>
      <p:sp>
        <p:nvSpPr>
          <p:cNvPr id="15" name="Text 11"/>
          <p:cNvSpPr/>
          <p:nvPr/>
        </p:nvSpPr>
        <p:spPr>
          <a:xfrm>
            <a:off x="992386" y="6519505"/>
            <a:ext cx="7159228" cy="7055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79"/>
              </a:lnSpc>
              <a:buNone/>
            </a:pPr>
            <a:r>
              <a:rPr lang="en-US" sz="1737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Regular security audits are conducted to identify and address potential vulnerabilities in the system.</a:t>
            </a:r>
            <a:endParaRPr lang="en-US" sz="1737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761881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3888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Benefits</a:t>
            </a:r>
            <a:endParaRPr lang="en-US" sz="3888" dirty="0"/>
          </a:p>
        </p:txBody>
      </p:sp>
      <p:sp>
        <p:nvSpPr>
          <p:cNvPr id="6" name="Shape 3"/>
          <p:cNvSpPr/>
          <p:nvPr/>
        </p:nvSpPr>
        <p:spPr>
          <a:xfrm>
            <a:off x="864037" y="1934289"/>
            <a:ext cx="555427" cy="555427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7" name="Text 4"/>
          <p:cNvSpPr/>
          <p:nvPr/>
        </p:nvSpPr>
        <p:spPr>
          <a:xfrm>
            <a:off x="1059061" y="2026801"/>
            <a:ext cx="165259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5"/>
          <p:cNvSpPr/>
          <p:nvPr/>
        </p:nvSpPr>
        <p:spPr>
          <a:xfrm>
            <a:off x="1666280" y="1934289"/>
            <a:ext cx="3696772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Enhanced User Experience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1666280" y="2853928"/>
            <a:ext cx="3696772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tutors offer a more intuitive and engaging driving experience, providing personalized assistance and learning opportunities.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5609868" y="1934289"/>
            <a:ext cx="555427" cy="555427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11" name="Text 8"/>
          <p:cNvSpPr/>
          <p:nvPr/>
        </p:nvSpPr>
        <p:spPr>
          <a:xfrm>
            <a:off x="5773460" y="2026801"/>
            <a:ext cx="22812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9"/>
          <p:cNvSpPr/>
          <p:nvPr/>
        </p:nvSpPr>
        <p:spPr>
          <a:xfrm>
            <a:off x="6412111" y="19342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Improved Safety</a:t>
            </a:r>
            <a:endParaRPr lang="en-US" sz="2430" dirty="0"/>
          </a:p>
        </p:txBody>
      </p:sp>
      <p:sp>
        <p:nvSpPr>
          <p:cNvPr id="13" name="Text 10"/>
          <p:cNvSpPr/>
          <p:nvPr/>
        </p:nvSpPr>
        <p:spPr>
          <a:xfrm>
            <a:off x="6412111" y="2468166"/>
            <a:ext cx="3696772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tutors can monitor driving patterns, identify potential risks, and offer real-time guidance to improve safety.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864037" y="5353645"/>
            <a:ext cx="555427" cy="555427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15" name="Text 12"/>
          <p:cNvSpPr/>
          <p:nvPr/>
        </p:nvSpPr>
        <p:spPr>
          <a:xfrm>
            <a:off x="1027628" y="5446157"/>
            <a:ext cx="22812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3"/>
          <p:cNvSpPr/>
          <p:nvPr/>
        </p:nvSpPr>
        <p:spPr>
          <a:xfrm>
            <a:off x="1666280" y="5353645"/>
            <a:ext cx="3221593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Increased Efficiency</a:t>
            </a:r>
            <a:endParaRPr lang="en-US" sz="2430" dirty="0"/>
          </a:p>
        </p:txBody>
      </p:sp>
      <p:sp>
        <p:nvSpPr>
          <p:cNvPr id="17" name="Text 14"/>
          <p:cNvSpPr/>
          <p:nvPr/>
        </p:nvSpPr>
        <p:spPr>
          <a:xfrm>
            <a:off x="1666280" y="5887522"/>
            <a:ext cx="3696772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tutors can optimize routes, provide traffic updates, and suggest efficient driving strategies to reduce travel time.</a:t>
            </a:r>
            <a:endParaRPr lang="en-US" sz="1944" dirty="0"/>
          </a:p>
        </p:txBody>
      </p:sp>
      <p:sp>
        <p:nvSpPr>
          <p:cNvPr id="18" name="Shape 15"/>
          <p:cNvSpPr/>
          <p:nvPr/>
        </p:nvSpPr>
        <p:spPr>
          <a:xfrm>
            <a:off x="5609868" y="5353645"/>
            <a:ext cx="555427" cy="555427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19" name="Text 16"/>
          <p:cNvSpPr/>
          <p:nvPr/>
        </p:nvSpPr>
        <p:spPr>
          <a:xfrm>
            <a:off x="5779175" y="5446157"/>
            <a:ext cx="21669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916" dirty="0"/>
          </a:p>
        </p:txBody>
      </p:sp>
      <p:sp>
        <p:nvSpPr>
          <p:cNvPr id="20" name="Text 17"/>
          <p:cNvSpPr/>
          <p:nvPr/>
        </p:nvSpPr>
        <p:spPr>
          <a:xfrm>
            <a:off x="6412111" y="5353645"/>
            <a:ext cx="353829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Personalized Learning</a:t>
            </a:r>
            <a:endParaRPr lang="en-US" sz="2430" dirty="0"/>
          </a:p>
        </p:txBody>
      </p:sp>
      <p:sp>
        <p:nvSpPr>
          <p:cNvPr id="21" name="Text 18"/>
          <p:cNvSpPr/>
          <p:nvPr/>
        </p:nvSpPr>
        <p:spPr>
          <a:xfrm>
            <a:off x="6412111" y="5887522"/>
            <a:ext cx="3696772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tutors continuously learn from driver behavior, adapting their recommendations and assistance to individual needs.</a:t>
            </a:r>
            <a:endParaRPr lang="en-US" sz="1944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1257181"/>
            <a:ext cx="7319486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3888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 and Future Work</a:t>
            </a:r>
            <a:endParaRPr lang="en-US" sz="3888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2151936"/>
            <a:ext cx="1234440" cy="260770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68761" y="2398752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</a:t>
            </a:r>
            <a:endParaRPr lang="en-US" sz="2430" dirty="0"/>
          </a:p>
        </p:txBody>
      </p:sp>
      <p:sp>
        <p:nvSpPr>
          <p:cNvPr id="9" name="Text 4"/>
          <p:cNvSpPr/>
          <p:nvPr/>
        </p:nvSpPr>
        <p:spPr>
          <a:xfrm>
            <a:off x="2468761" y="2932628"/>
            <a:ext cx="5811203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Tutor aims to revolutionize in-car experience through Generative AI and provide valuable assistance to users with varying levels of car knowledge.</a:t>
            </a:r>
            <a:endParaRPr lang="en-US" sz="1944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4759643"/>
            <a:ext cx="1234440" cy="221265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68761" y="500645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 Work</a:t>
            </a:r>
            <a:endParaRPr lang="en-US" sz="2430" dirty="0"/>
          </a:p>
        </p:txBody>
      </p:sp>
      <p:sp>
        <p:nvSpPr>
          <p:cNvPr id="12" name="Text 6"/>
          <p:cNvSpPr/>
          <p:nvPr/>
        </p:nvSpPr>
        <p:spPr>
          <a:xfrm>
            <a:off x="2468761" y="5540335"/>
            <a:ext cx="5811203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Expand AI capabilities to include predictive maintenance and integrate with other smart car systems for a holistic experience.</a:t>
            </a:r>
            <a:endParaRPr lang="en-US" sz="1944" dirty="0"/>
          </a:p>
        </p:txBody>
      </p:sp>
      <p:pic>
        <p:nvPicPr>
          <p:cNvPr id="13" name="Image 0" descr="preencoded.png">
            <a:extLst>
              <a:ext uri="{FF2B5EF4-FFF2-40B4-BE49-F238E27FC236}">
                <a16:creationId xmlns:a16="http://schemas.microsoft.com/office/drawing/2014/main" id="{A7F50354-D8B6-5535-8670-AEBB0B1693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sp>
        <p:nvSpPr>
          <p:cNvPr id="5" name="Text 2"/>
          <p:cNvSpPr/>
          <p:nvPr/>
        </p:nvSpPr>
        <p:spPr>
          <a:xfrm>
            <a:off x="864037" y="1403181"/>
            <a:ext cx="4937760" cy="6171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60"/>
              </a:lnSpc>
              <a:buNone/>
            </a:pPr>
            <a:r>
              <a:rPr lang="en-US" sz="60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Introduction</a:t>
            </a:r>
            <a:endParaRPr lang="en-US" sz="6000" dirty="0"/>
          </a:p>
        </p:txBody>
      </p:sp>
      <p:sp>
        <p:nvSpPr>
          <p:cNvPr id="6" name="Text 3"/>
          <p:cNvSpPr/>
          <p:nvPr/>
        </p:nvSpPr>
        <p:spPr>
          <a:xfrm>
            <a:off x="840759" y="2963201"/>
            <a:ext cx="74159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944" b="1" dirty="0">
                <a:solidFill>
                  <a:srgbClr val="49495A"/>
                </a:solidFill>
                <a:latin typeface="Palatino Linotype" panose="02040502050505030304" pitchFamily="18" charset="0"/>
                <a:ea typeface="Open Sans" pitchFamily="34" charset="-122"/>
                <a:cs typeface="Open Sans" pitchFamily="34" charset="-120"/>
              </a:rPr>
              <a:t>Problem: </a:t>
            </a:r>
            <a:r>
              <a:rPr lang="en-US" sz="1944" dirty="0">
                <a:solidFill>
                  <a:srgbClr val="49495A"/>
                </a:solidFill>
                <a:latin typeface="Palatino Linotype" panose="02040502050505030304" pitchFamily="18" charset="0"/>
                <a:ea typeface="Open Sans" pitchFamily="34" charset="-122"/>
                <a:cs typeface="Open Sans" pitchFamily="34" charset="-120"/>
              </a:rPr>
              <a:t>Generative AI-based interactive tools for product information and troubleshooting. </a:t>
            </a:r>
            <a:endParaRPr lang="en-US" sz="1944" dirty="0">
              <a:latin typeface="Palatino Linotype" panose="0204050205050503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40760" y="4390909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49495A"/>
                </a:solidFill>
                <a:latin typeface="Palatino Linotype" panose="02040502050505030304" pitchFamily="18" charset="0"/>
                <a:ea typeface="Open Sans" pitchFamily="34" charset="-122"/>
                <a:cs typeface="Open Sans" pitchFamily="34" charset="-120"/>
              </a:rPr>
              <a:t>Objective: </a:t>
            </a:r>
            <a:r>
              <a:rPr lang="en-US" sz="1944" dirty="0">
                <a:solidFill>
                  <a:srgbClr val="49495A"/>
                </a:solidFill>
                <a:latin typeface="Palatino Linotype" panose="02040502050505030304" pitchFamily="18" charset="0"/>
                <a:ea typeface="Open Sans" pitchFamily="34" charset="-122"/>
                <a:cs typeface="Open Sans" pitchFamily="34" charset="-120"/>
              </a:rPr>
              <a:t>Create an AI that listens to and answers voice commands to help users learn about cars and provide faster solutions to in-car problems.</a:t>
            </a:r>
            <a:endParaRPr lang="en-US" sz="1944" dirty="0">
              <a:latin typeface="Palatino Linotype" panose="02040502050505030304" pitchFamily="18" charset="0"/>
            </a:endParaRPr>
          </a:p>
        </p:txBody>
      </p:sp>
      <p:pic>
        <p:nvPicPr>
          <p:cNvPr id="8" name="Image 0" descr="preencoded.png">
            <a:extLst>
              <a:ext uri="{FF2B5EF4-FFF2-40B4-BE49-F238E27FC236}">
                <a16:creationId xmlns:a16="http://schemas.microsoft.com/office/drawing/2014/main" id="{3CFC9AEF-B17D-341E-ABC8-8F0ECB52C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7447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260" y="3086100"/>
            <a:ext cx="3611880" cy="20574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50437" y="584623"/>
            <a:ext cx="4451628" cy="4627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645"/>
              </a:lnSpc>
              <a:buNone/>
            </a:pPr>
            <a:r>
              <a:rPr lang="en-US" sz="2916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Tools and Technologies</a:t>
            </a:r>
            <a:endParaRPr lang="en-US" sz="2916" dirty="0"/>
          </a:p>
        </p:txBody>
      </p:sp>
      <p:sp>
        <p:nvSpPr>
          <p:cNvPr id="7" name="Text 3"/>
          <p:cNvSpPr/>
          <p:nvPr/>
        </p:nvSpPr>
        <p:spPr>
          <a:xfrm>
            <a:off x="5838995" y="1845849"/>
            <a:ext cx="7100054" cy="6319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88"/>
              </a:lnSpc>
              <a:buSzPct val="100000"/>
              <a:buChar char="•"/>
            </a:pPr>
            <a:r>
              <a:rPr lang="en-US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Python: </a:t>
            </a:r>
            <a:r>
              <a:rPr lang="en-US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Main programming language used for the AI tutor's core functionality.</a:t>
            </a:r>
          </a:p>
          <a:p>
            <a:pPr marL="342900" indent="-342900" algn="l">
              <a:lnSpc>
                <a:spcPts val="2488"/>
              </a:lnSpc>
              <a:buSzPct val="100000"/>
              <a:buChar char="•"/>
            </a:pPr>
            <a:endParaRPr lang="en-US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 algn="l">
              <a:lnSpc>
                <a:spcPts val="2488"/>
              </a:lnSpc>
              <a:buSzPct val="100000"/>
              <a:buChar char="•"/>
            </a:pPr>
            <a:endParaRPr lang="en-US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 algn="l">
              <a:lnSpc>
                <a:spcPts val="2488"/>
              </a:lnSpc>
              <a:buSzPct val="100000"/>
              <a:buChar char="•"/>
            </a:pPr>
            <a:endParaRPr lang="en-US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 algn="l">
              <a:lnSpc>
                <a:spcPts val="2488"/>
              </a:lnSpc>
              <a:buSzPct val="100000"/>
              <a:buChar char="•"/>
            </a:pPr>
            <a:endParaRPr lang="en-US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 algn="l">
              <a:lnSpc>
                <a:spcPts val="2488"/>
              </a:lnSpc>
              <a:buSzPct val="100000"/>
              <a:buChar char="•"/>
            </a:pPr>
            <a:endParaRPr lang="en-US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 algn="l">
              <a:lnSpc>
                <a:spcPts val="2488"/>
              </a:lnSpc>
              <a:buSzPct val="100000"/>
              <a:buChar char="•"/>
            </a:pPr>
            <a:endParaRPr lang="en-US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 algn="l">
              <a:lnSpc>
                <a:spcPts val="2488"/>
              </a:lnSpc>
              <a:buSzPct val="100000"/>
              <a:buChar char="•"/>
            </a:pPr>
            <a:endParaRPr lang="en-US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 algn="l">
              <a:lnSpc>
                <a:spcPts val="2488"/>
              </a:lnSpc>
              <a:buSzPct val="100000"/>
              <a:buChar char="•"/>
            </a:pPr>
            <a:endParaRPr lang="en-US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 algn="l">
              <a:lnSpc>
                <a:spcPts val="2488"/>
              </a:lnSpc>
              <a:buSzPct val="100000"/>
              <a:buChar char="•"/>
            </a:pPr>
            <a:endParaRPr lang="en-US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342900" indent="-342900" algn="l">
              <a:lnSpc>
                <a:spcPts val="2488"/>
              </a:lnSpc>
              <a:buSzPct val="100000"/>
              <a:buChar char="•"/>
            </a:pPr>
            <a:endParaRPr lang="en-US" dirty="0">
              <a:solidFill>
                <a:srgbClr val="49495A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algn="l">
              <a:lnSpc>
                <a:spcPts val="2488"/>
              </a:lnSpc>
              <a:buSzPct val="100000"/>
            </a:pPr>
            <a:endParaRPr lang="en-US" dirty="0"/>
          </a:p>
        </p:txBody>
      </p:sp>
      <p:sp>
        <p:nvSpPr>
          <p:cNvPr id="8" name="Text 4"/>
          <p:cNvSpPr/>
          <p:nvPr/>
        </p:nvSpPr>
        <p:spPr>
          <a:xfrm>
            <a:off x="5838995" y="2770108"/>
            <a:ext cx="7100054" cy="6319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88"/>
              </a:lnSpc>
              <a:buSzPct val="100000"/>
              <a:buChar char="•"/>
            </a:pPr>
            <a:r>
              <a:rPr lang="en-US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OpenAI API: </a:t>
            </a:r>
            <a:r>
              <a:rPr lang="en-US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Utilizes the latest language models like GPT-3.5 for natural language processing and response generation.</a:t>
            </a:r>
            <a:endParaRPr lang="en-US" dirty="0"/>
          </a:p>
        </p:txBody>
      </p:sp>
      <p:sp>
        <p:nvSpPr>
          <p:cNvPr id="9" name="Text 5"/>
          <p:cNvSpPr/>
          <p:nvPr/>
        </p:nvSpPr>
        <p:spPr>
          <a:xfrm>
            <a:off x="5838995" y="3599116"/>
            <a:ext cx="7100054" cy="315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488"/>
              </a:lnSpc>
              <a:buSzPct val="100000"/>
              <a:buChar char="•"/>
            </a:pPr>
            <a:r>
              <a:rPr lang="en-US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Speech Recognition: </a:t>
            </a:r>
            <a:r>
              <a:rPr lang="en-US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Converts user voice commands into text for processing.</a:t>
            </a:r>
            <a:endParaRPr lang="en-US" dirty="0"/>
          </a:p>
        </p:txBody>
      </p:sp>
      <p:sp>
        <p:nvSpPr>
          <p:cNvPr id="10" name="Text 6"/>
          <p:cNvSpPr/>
          <p:nvPr/>
        </p:nvSpPr>
        <p:spPr>
          <a:xfrm>
            <a:off x="5838995" y="4219241"/>
            <a:ext cx="7100054" cy="6319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88"/>
              </a:lnSpc>
              <a:buSzPct val="100000"/>
              <a:buChar char="•"/>
            </a:pPr>
            <a:r>
              <a:rPr lang="en-US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pyttsx3: </a:t>
            </a:r>
            <a:r>
              <a:rPr lang="en-US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Enables text-to-speech conversion for the AI Tutor's audio responses.</a:t>
            </a:r>
            <a:endParaRPr lang="en-US" dirty="0"/>
          </a:p>
        </p:txBody>
      </p:sp>
      <p:sp>
        <p:nvSpPr>
          <p:cNvPr id="11" name="Text 7"/>
          <p:cNvSpPr/>
          <p:nvPr/>
        </p:nvSpPr>
        <p:spPr>
          <a:xfrm>
            <a:off x="5838995" y="5143500"/>
            <a:ext cx="7100054" cy="6319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88"/>
              </a:lnSpc>
              <a:buSzPct val="100000"/>
              <a:buChar char="•"/>
            </a:pPr>
            <a:r>
              <a:rPr lang="en-US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Web browser: </a:t>
            </a:r>
            <a:r>
              <a:rPr lang="en-US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Allows the AI Tutor to open and interact with web pages on the user's behalf.</a:t>
            </a:r>
            <a:endParaRPr lang="en-US" dirty="0"/>
          </a:p>
        </p:txBody>
      </p:sp>
      <p:sp>
        <p:nvSpPr>
          <p:cNvPr id="12" name="Text 8"/>
          <p:cNvSpPr/>
          <p:nvPr/>
        </p:nvSpPr>
        <p:spPr>
          <a:xfrm>
            <a:off x="5838995" y="6067759"/>
            <a:ext cx="7100054" cy="6319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488"/>
              </a:lnSpc>
              <a:buSzPct val="100000"/>
              <a:buChar char="•"/>
            </a:pPr>
            <a:r>
              <a:rPr lang="en-US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OS Module: </a:t>
            </a:r>
            <a:r>
              <a:rPr lang="en-US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access to the operating system for tasks like file management and system commands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06398" y="683538"/>
            <a:ext cx="3147893" cy="3152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83"/>
              </a:lnSpc>
              <a:buNone/>
            </a:pPr>
            <a:r>
              <a:rPr lang="en-US" sz="44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Features </a:t>
            </a:r>
            <a:r>
              <a:rPr lang="en-US" sz="440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of  </a:t>
            </a:r>
            <a:r>
              <a:rPr lang="en-US" sz="440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A.I.</a:t>
            </a:r>
            <a:endParaRPr lang="en-US" sz="4400" dirty="0"/>
          </a:p>
        </p:txBody>
      </p:sp>
      <p:sp>
        <p:nvSpPr>
          <p:cNvPr id="6" name="Shape 3"/>
          <p:cNvSpPr/>
          <p:nvPr/>
        </p:nvSpPr>
        <p:spPr>
          <a:xfrm>
            <a:off x="706398" y="1225868"/>
            <a:ext cx="7731204" cy="1364099"/>
          </a:xfrm>
          <a:prstGeom prst="roundRect">
            <a:avLst>
              <a:gd name="adj" fmla="val 2663"/>
            </a:avLst>
          </a:prstGeom>
          <a:solidFill>
            <a:srgbClr val="EAE8F3"/>
          </a:solidFill>
          <a:ln/>
        </p:spPr>
      </p:sp>
      <p:sp>
        <p:nvSpPr>
          <p:cNvPr id="7" name="Text 4"/>
          <p:cNvSpPr/>
          <p:nvPr/>
        </p:nvSpPr>
        <p:spPr>
          <a:xfrm>
            <a:off x="908209" y="1427678"/>
            <a:ext cx="7327583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3"/>
              </a:lnSpc>
              <a:buNone/>
            </a:pPr>
            <a:r>
              <a:rPr lang="en-US" sz="1589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Voice Commands</a:t>
            </a:r>
            <a:endParaRPr lang="en-US" sz="1589" b="1" dirty="0"/>
          </a:p>
        </p:txBody>
      </p:sp>
      <p:sp>
        <p:nvSpPr>
          <p:cNvPr id="8" name="Text 5"/>
          <p:cNvSpPr/>
          <p:nvPr/>
        </p:nvSpPr>
        <p:spPr>
          <a:xfrm>
            <a:off x="908209" y="1871663"/>
            <a:ext cx="7327583" cy="5164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034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Users can seamlessly interact with the AI Tutor by issuing natural voice commands, enabling a more intuitive and hands-free experience.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06398" y="2791778"/>
            <a:ext cx="7731204" cy="1622346"/>
          </a:xfrm>
          <a:prstGeom prst="roundRect">
            <a:avLst>
              <a:gd name="adj" fmla="val 2239"/>
            </a:avLst>
          </a:prstGeom>
          <a:solidFill>
            <a:srgbClr val="EAE8F3"/>
          </a:solidFill>
          <a:ln/>
        </p:spPr>
      </p:sp>
      <p:sp>
        <p:nvSpPr>
          <p:cNvPr id="10" name="Text 7"/>
          <p:cNvSpPr/>
          <p:nvPr/>
        </p:nvSpPr>
        <p:spPr>
          <a:xfrm>
            <a:off x="908209" y="2993588"/>
            <a:ext cx="7327583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3"/>
              </a:lnSpc>
              <a:buNone/>
            </a:pPr>
            <a:r>
              <a:rPr lang="en-US" sz="1589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Web Integration</a:t>
            </a:r>
            <a:endParaRPr lang="en-US" sz="1589" b="1" dirty="0"/>
          </a:p>
        </p:txBody>
      </p:sp>
      <p:sp>
        <p:nvSpPr>
          <p:cNvPr id="11" name="Text 8"/>
          <p:cNvSpPr/>
          <p:nvPr/>
        </p:nvSpPr>
        <p:spPr>
          <a:xfrm>
            <a:off x="908209" y="3437573"/>
            <a:ext cx="7327583" cy="7747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034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provides effortless access to a wealth of information from popular websites like YouTube, Wikipedia, and Google, empowering users to find answers and explore topics with ease.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706398" y="4615934"/>
            <a:ext cx="7731204" cy="1364099"/>
          </a:xfrm>
          <a:prstGeom prst="roundRect">
            <a:avLst>
              <a:gd name="adj" fmla="val 2663"/>
            </a:avLst>
          </a:prstGeom>
          <a:solidFill>
            <a:srgbClr val="EAE8F3"/>
          </a:solidFill>
          <a:ln/>
        </p:spPr>
      </p:sp>
      <p:sp>
        <p:nvSpPr>
          <p:cNvPr id="13" name="Text 10"/>
          <p:cNvSpPr/>
          <p:nvPr/>
        </p:nvSpPr>
        <p:spPr>
          <a:xfrm>
            <a:off x="908209" y="4817745"/>
            <a:ext cx="7327583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3"/>
              </a:lnSpc>
              <a:buNone/>
            </a:pPr>
            <a:r>
              <a:rPr lang="en-US" sz="1589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Time Check</a:t>
            </a:r>
            <a:endParaRPr lang="en-US" sz="1589" b="1" dirty="0"/>
          </a:p>
        </p:txBody>
      </p:sp>
      <p:sp>
        <p:nvSpPr>
          <p:cNvPr id="14" name="Text 11"/>
          <p:cNvSpPr/>
          <p:nvPr/>
        </p:nvSpPr>
        <p:spPr>
          <a:xfrm>
            <a:off x="908209" y="5261729"/>
            <a:ext cx="7327583" cy="5164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034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With the AI Tutor, users can conveniently check the current time, enabling more efficient scheduling and better coordination in their daily activities.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706398" y="6181844"/>
            <a:ext cx="7731204" cy="1364099"/>
          </a:xfrm>
          <a:prstGeom prst="roundRect">
            <a:avLst>
              <a:gd name="adj" fmla="val 2663"/>
            </a:avLst>
          </a:prstGeom>
          <a:solidFill>
            <a:srgbClr val="EAE8F3"/>
          </a:solidFill>
          <a:ln/>
        </p:spPr>
      </p:sp>
      <p:sp>
        <p:nvSpPr>
          <p:cNvPr id="16" name="Text 13"/>
          <p:cNvSpPr/>
          <p:nvPr/>
        </p:nvSpPr>
        <p:spPr>
          <a:xfrm>
            <a:off x="908209" y="6383655"/>
            <a:ext cx="7327583" cy="322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43"/>
              </a:lnSpc>
              <a:buNone/>
            </a:pPr>
            <a:r>
              <a:rPr lang="en-US" sz="1589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Error Handling</a:t>
            </a:r>
            <a:endParaRPr lang="en-US" sz="1589" b="1" dirty="0"/>
          </a:p>
        </p:txBody>
      </p:sp>
      <p:sp>
        <p:nvSpPr>
          <p:cNvPr id="17" name="Text 14"/>
          <p:cNvSpPr/>
          <p:nvPr/>
        </p:nvSpPr>
        <p:spPr>
          <a:xfrm>
            <a:off x="908209" y="6827639"/>
            <a:ext cx="7327583" cy="5164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034"/>
              </a:lnSpc>
              <a:buNone/>
            </a:pPr>
            <a:r>
              <a:rPr lang="en-US" sz="14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intelligently manages API limitations and other potential issues, ensuring a seamless and reliable user experience, even in the face of unexpected challenges.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622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 rotWithShape="1">
          <a:blip r:embed="rId4"/>
          <a:srcRect b="8092"/>
          <a:stretch/>
        </p:blipFill>
        <p:spPr>
          <a:xfrm>
            <a:off x="9225280" y="254000"/>
            <a:ext cx="5303520" cy="777239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07958" y="781407"/>
            <a:ext cx="2885599" cy="3607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40"/>
              </a:lnSpc>
              <a:buNone/>
            </a:pPr>
            <a:r>
              <a:rPr lang="en-US" sz="2272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How It Works</a:t>
            </a:r>
            <a:endParaRPr lang="en-US" sz="2272" dirty="0"/>
          </a:p>
        </p:txBody>
      </p:sp>
      <p:sp>
        <p:nvSpPr>
          <p:cNvPr id="7" name="Shape 3"/>
          <p:cNvSpPr/>
          <p:nvPr/>
        </p:nvSpPr>
        <p:spPr>
          <a:xfrm>
            <a:off x="894517" y="1661517"/>
            <a:ext cx="519351" cy="519351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8" name="Text 4"/>
          <p:cNvSpPr/>
          <p:nvPr/>
        </p:nvSpPr>
        <p:spPr>
          <a:xfrm>
            <a:off x="1076920" y="1748076"/>
            <a:ext cx="154424" cy="346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27"/>
              </a:lnSpc>
              <a:buNone/>
            </a:pPr>
            <a:r>
              <a:rPr lang="en-US" sz="2727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727" dirty="0"/>
          </a:p>
        </p:txBody>
      </p:sp>
      <p:sp>
        <p:nvSpPr>
          <p:cNvPr id="9" name="Text 5"/>
          <p:cNvSpPr/>
          <p:nvPr/>
        </p:nvSpPr>
        <p:spPr>
          <a:xfrm>
            <a:off x="2423874" y="1632585"/>
            <a:ext cx="5912168" cy="3693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08"/>
              </a:lnSpc>
              <a:buNone/>
            </a:pPr>
            <a:r>
              <a:rPr lang="en-US" sz="1818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Voice Input</a:t>
            </a:r>
            <a:endParaRPr lang="en-US" sz="1818" b="1" dirty="0"/>
          </a:p>
        </p:txBody>
      </p:sp>
      <p:sp>
        <p:nvSpPr>
          <p:cNvPr id="10" name="Text 6"/>
          <p:cNvSpPr/>
          <p:nvPr/>
        </p:nvSpPr>
        <p:spPr>
          <a:xfrm>
            <a:off x="2423874" y="2140387"/>
            <a:ext cx="5912168" cy="2953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7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Uses Speech Recognition to capture voice commands.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894517" y="3156942"/>
            <a:ext cx="519351" cy="519351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12" name="Text 8"/>
          <p:cNvSpPr/>
          <p:nvPr/>
        </p:nvSpPr>
        <p:spPr>
          <a:xfrm>
            <a:off x="1047512" y="3243501"/>
            <a:ext cx="213360" cy="346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27"/>
              </a:lnSpc>
              <a:buNone/>
            </a:pPr>
            <a:r>
              <a:rPr lang="en-US" sz="2727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727" dirty="0"/>
          </a:p>
        </p:txBody>
      </p:sp>
      <p:sp>
        <p:nvSpPr>
          <p:cNvPr id="13" name="Text 9"/>
          <p:cNvSpPr/>
          <p:nvPr/>
        </p:nvSpPr>
        <p:spPr>
          <a:xfrm>
            <a:off x="2423874" y="3128010"/>
            <a:ext cx="5912168" cy="3693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08"/>
              </a:lnSpc>
              <a:buNone/>
            </a:pPr>
            <a:r>
              <a:rPr lang="en-US" sz="1818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Processing</a:t>
            </a:r>
            <a:endParaRPr lang="en-US" sz="1818" b="1" dirty="0"/>
          </a:p>
        </p:txBody>
      </p:sp>
      <p:sp>
        <p:nvSpPr>
          <p:cNvPr id="14" name="Text 10"/>
          <p:cNvSpPr/>
          <p:nvPr/>
        </p:nvSpPr>
        <p:spPr>
          <a:xfrm>
            <a:off x="2423874" y="3635812"/>
            <a:ext cx="5912168" cy="2953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7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command is processed and matched to pre-defined functions.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894517" y="4652367"/>
            <a:ext cx="519351" cy="519351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16" name="Text 12"/>
          <p:cNvSpPr/>
          <p:nvPr/>
        </p:nvSpPr>
        <p:spPr>
          <a:xfrm>
            <a:off x="1047512" y="4738926"/>
            <a:ext cx="213360" cy="346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27"/>
              </a:lnSpc>
              <a:buNone/>
            </a:pPr>
            <a:r>
              <a:rPr lang="en-US" sz="2727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727" dirty="0"/>
          </a:p>
        </p:txBody>
      </p:sp>
      <p:sp>
        <p:nvSpPr>
          <p:cNvPr id="17" name="Text 13"/>
          <p:cNvSpPr/>
          <p:nvPr/>
        </p:nvSpPr>
        <p:spPr>
          <a:xfrm>
            <a:off x="2423874" y="4623435"/>
            <a:ext cx="5912168" cy="3693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08"/>
              </a:lnSpc>
              <a:buNone/>
            </a:pPr>
            <a:r>
              <a:rPr lang="en-US" sz="1818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Response Generation</a:t>
            </a:r>
            <a:endParaRPr lang="en-US" sz="1818" b="1" dirty="0"/>
          </a:p>
        </p:txBody>
      </p:sp>
      <p:sp>
        <p:nvSpPr>
          <p:cNvPr id="18" name="Text 14"/>
          <p:cNvSpPr/>
          <p:nvPr/>
        </p:nvSpPr>
        <p:spPr>
          <a:xfrm>
            <a:off x="2423874" y="5131237"/>
            <a:ext cx="5912168" cy="2953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7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OpenAI's advanced language models generates a response.</a:t>
            </a: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894517" y="6147792"/>
            <a:ext cx="519351" cy="519351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20" name="Text 16"/>
          <p:cNvSpPr/>
          <p:nvPr/>
        </p:nvSpPr>
        <p:spPr>
          <a:xfrm>
            <a:off x="1052870" y="6234351"/>
            <a:ext cx="202644" cy="3462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27"/>
              </a:lnSpc>
              <a:buNone/>
            </a:pPr>
            <a:r>
              <a:rPr lang="en-US" sz="2727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727" dirty="0"/>
          </a:p>
        </p:txBody>
      </p:sp>
      <p:sp>
        <p:nvSpPr>
          <p:cNvPr id="21" name="Text 17"/>
          <p:cNvSpPr/>
          <p:nvPr/>
        </p:nvSpPr>
        <p:spPr>
          <a:xfrm>
            <a:off x="2423874" y="6118860"/>
            <a:ext cx="5912168" cy="3693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08"/>
              </a:lnSpc>
              <a:buNone/>
            </a:pPr>
            <a:r>
              <a:rPr lang="en-US" sz="1818" b="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Python</a:t>
            </a:r>
            <a:endParaRPr lang="en-US" sz="1818" b="1" dirty="0"/>
          </a:p>
        </p:txBody>
      </p:sp>
      <p:sp>
        <p:nvSpPr>
          <p:cNvPr id="22" name="Text 18"/>
          <p:cNvSpPr/>
          <p:nvPr/>
        </p:nvSpPr>
        <p:spPr>
          <a:xfrm>
            <a:off x="2423874" y="6626662"/>
            <a:ext cx="5912168" cy="5907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27"/>
              </a:lnSpc>
              <a:buNone/>
            </a:pPr>
            <a:r>
              <a:rPr lang="en-US" sz="16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generated response is converted to speech using the pyttsx3 text-to-speech engine.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2206109"/>
            <a:ext cx="7929324" cy="4627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645"/>
              </a:lnSpc>
              <a:buNone/>
            </a:pPr>
            <a:r>
              <a:rPr lang="en-US" sz="2916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Challenges in Current In-Car Experiences</a:t>
            </a:r>
            <a:endParaRPr lang="en-US" sz="2916" dirty="0"/>
          </a:p>
        </p:txBody>
      </p:sp>
      <p:sp>
        <p:nvSpPr>
          <p:cNvPr id="5" name="Text 3"/>
          <p:cNvSpPr/>
          <p:nvPr/>
        </p:nvSpPr>
        <p:spPr>
          <a:xfrm>
            <a:off x="864037" y="3193375"/>
            <a:ext cx="347472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Limited Functionality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3825954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in-car systems often lack the intuitive and adaptable features necessary for an engaging and user-friendly experience.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193375"/>
            <a:ext cx="351913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Information Overload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3825954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Drivers are bombarded with too much data, leading to distractions and difficulty in accessing critical information.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193375"/>
            <a:ext cx="3657957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Lack of Personalisation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3825954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Many systems fail to tailor their responses to individual needs, resulting in a generic and impersonal user experience.</a:t>
            </a:r>
            <a:endParaRPr lang="en-US" sz="194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937" y="2460665"/>
            <a:ext cx="4962406" cy="3308271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6220063" y="1316593"/>
            <a:ext cx="471607" cy="471607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7" name="Text 3"/>
          <p:cNvSpPr/>
          <p:nvPr/>
        </p:nvSpPr>
        <p:spPr>
          <a:xfrm>
            <a:off x="6385679" y="1395174"/>
            <a:ext cx="140256" cy="314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6"/>
              </a:lnSpc>
              <a:buNone/>
            </a:pPr>
            <a:r>
              <a:rPr lang="en-US" sz="2476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476" dirty="0"/>
          </a:p>
        </p:txBody>
      </p:sp>
      <p:sp>
        <p:nvSpPr>
          <p:cNvPr id="8" name="Text 4"/>
          <p:cNvSpPr/>
          <p:nvPr/>
        </p:nvSpPr>
        <p:spPr>
          <a:xfrm>
            <a:off x="6901220" y="1316593"/>
            <a:ext cx="3879294" cy="3275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9"/>
              </a:lnSpc>
              <a:buNone/>
            </a:pPr>
            <a:r>
              <a:rPr lang="en-US" sz="2063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Natural Language Processing</a:t>
            </a:r>
            <a:endParaRPr lang="en-US" sz="2063" dirty="0"/>
          </a:p>
        </p:txBody>
      </p:sp>
      <p:sp>
        <p:nvSpPr>
          <p:cNvPr id="9" name="Text 5"/>
          <p:cNvSpPr/>
          <p:nvPr/>
        </p:nvSpPr>
        <p:spPr>
          <a:xfrm>
            <a:off x="6901220" y="1769864"/>
            <a:ext cx="6995517" cy="670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41"/>
              </a:lnSpc>
              <a:buNone/>
            </a:pPr>
            <a:r>
              <a:rPr lang="en-US" sz="165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understands natural language commands and responses, allowing for intuitive interactions with the system</a:t>
            </a:r>
            <a:endParaRPr lang="en-US" sz="1651" dirty="0"/>
          </a:p>
        </p:txBody>
      </p:sp>
      <p:sp>
        <p:nvSpPr>
          <p:cNvPr id="10" name="Shape 6"/>
          <p:cNvSpPr/>
          <p:nvPr/>
        </p:nvSpPr>
        <p:spPr>
          <a:xfrm>
            <a:off x="6220063" y="2885956"/>
            <a:ext cx="471607" cy="471607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11" name="Text 7"/>
          <p:cNvSpPr/>
          <p:nvPr/>
        </p:nvSpPr>
        <p:spPr>
          <a:xfrm>
            <a:off x="6359009" y="2964537"/>
            <a:ext cx="193715" cy="314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6"/>
              </a:lnSpc>
              <a:buNone/>
            </a:pPr>
            <a:r>
              <a:rPr lang="en-US" sz="2476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476" dirty="0"/>
          </a:p>
        </p:txBody>
      </p:sp>
      <p:sp>
        <p:nvSpPr>
          <p:cNvPr id="12" name="Text 8"/>
          <p:cNvSpPr/>
          <p:nvPr/>
        </p:nvSpPr>
        <p:spPr>
          <a:xfrm>
            <a:off x="6901220" y="2885956"/>
            <a:ext cx="2620208" cy="3275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9"/>
              </a:lnSpc>
              <a:buNone/>
            </a:pPr>
            <a:r>
              <a:rPr lang="en-US" sz="2063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Machine Learning</a:t>
            </a:r>
            <a:endParaRPr lang="en-US" sz="2063" dirty="0"/>
          </a:p>
        </p:txBody>
      </p:sp>
      <p:sp>
        <p:nvSpPr>
          <p:cNvPr id="13" name="Text 9"/>
          <p:cNvSpPr/>
          <p:nvPr/>
        </p:nvSpPr>
        <p:spPr>
          <a:xfrm>
            <a:off x="6901220" y="3339227"/>
            <a:ext cx="6995517" cy="670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41"/>
              </a:lnSpc>
              <a:buNone/>
            </a:pPr>
            <a:r>
              <a:rPr lang="en-US" sz="165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learns from driver behavior and preferences, providing personalized recommendations and assistance</a:t>
            </a:r>
            <a:endParaRPr lang="en-US" sz="1651" dirty="0"/>
          </a:p>
        </p:txBody>
      </p:sp>
      <p:sp>
        <p:nvSpPr>
          <p:cNvPr id="14" name="Shape 10"/>
          <p:cNvSpPr/>
          <p:nvPr/>
        </p:nvSpPr>
        <p:spPr>
          <a:xfrm>
            <a:off x="6220063" y="4455319"/>
            <a:ext cx="471607" cy="471607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15" name="Text 11"/>
          <p:cNvSpPr/>
          <p:nvPr/>
        </p:nvSpPr>
        <p:spPr>
          <a:xfrm>
            <a:off x="6359009" y="4533900"/>
            <a:ext cx="193715" cy="314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6"/>
              </a:lnSpc>
              <a:buNone/>
            </a:pPr>
            <a:r>
              <a:rPr lang="en-US" sz="2476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476" dirty="0"/>
          </a:p>
        </p:txBody>
      </p:sp>
      <p:sp>
        <p:nvSpPr>
          <p:cNvPr id="16" name="Text 12"/>
          <p:cNvSpPr/>
          <p:nvPr/>
        </p:nvSpPr>
        <p:spPr>
          <a:xfrm>
            <a:off x="6901220" y="4455319"/>
            <a:ext cx="2933462" cy="3275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9"/>
              </a:lnSpc>
              <a:buNone/>
            </a:pPr>
            <a:r>
              <a:rPr lang="en-US" sz="2063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Contextual Awareness</a:t>
            </a:r>
            <a:endParaRPr lang="en-US" sz="2063" dirty="0"/>
          </a:p>
        </p:txBody>
      </p:sp>
      <p:sp>
        <p:nvSpPr>
          <p:cNvPr id="17" name="Text 13"/>
          <p:cNvSpPr/>
          <p:nvPr/>
        </p:nvSpPr>
        <p:spPr>
          <a:xfrm>
            <a:off x="6901220" y="4908590"/>
            <a:ext cx="6995517" cy="670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41"/>
              </a:lnSpc>
              <a:buNone/>
            </a:pPr>
            <a:r>
              <a:rPr lang="en-US" sz="165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takes into account various factors, such as location, time of day, and traffic conditions, to provide relevant information.</a:t>
            </a:r>
            <a:endParaRPr lang="en-US" sz="1651" dirty="0"/>
          </a:p>
        </p:txBody>
      </p:sp>
      <p:sp>
        <p:nvSpPr>
          <p:cNvPr id="18" name="Shape 14"/>
          <p:cNvSpPr/>
          <p:nvPr/>
        </p:nvSpPr>
        <p:spPr>
          <a:xfrm>
            <a:off x="6220063" y="6024682"/>
            <a:ext cx="471607" cy="471607"/>
          </a:xfrm>
          <a:prstGeom prst="roundRect">
            <a:avLst>
              <a:gd name="adj" fmla="val 8001"/>
            </a:avLst>
          </a:prstGeom>
          <a:solidFill>
            <a:srgbClr val="EAE8F3"/>
          </a:solidFill>
          <a:ln/>
        </p:spPr>
      </p:sp>
      <p:sp>
        <p:nvSpPr>
          <p:cNvPr id="19" name="Text 15"/>
          <p:cNvSpPr/>
          <p:nvPr/>
        </p:nvSpPr>
        <p:spPr>
          <a:xfrm>
            <a:off x="6363891" y="6103263"/>
            <a:ext cx="183952" cy="31444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6"/>
              </a:lnSpc>
              <a:buNone/>
            </a:pPr>
            <a:r>
              <a:rPr lang="en-US" sz="2476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476" dirty="0"/>
          </a:p>
        </p:txBody>
      </p:sp>
      <p:sp>
        <p:nvSpPr>
          <p:cNvPr id="20" name="Text 16"/>
          <p:cNvSpPr/>
          <p:nvPr/>
        </p:nvSpPr>
        <p:spPr>
          <a:xfrm>
            <a:off x="6901220" y="6024682"/>
            <a:ext cx="2620208" cy="3275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9"/>
              </a:lnSpc>
              <a:buNone/>
            </a:pPr>
            <a:r>
              <a:rPr lang="en-US" sz="2063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Analytics</a:t>
            </a:r>
            <a:endParaRPr lang="en-US" sz="2063" dirty="0"/>
          </a:p>
        </p:txBody>
      </p:sp>
      <p:sp>
        <p:nvSpPr>
          <p:cNvPr id="21" name="Text 17"/>
          <p:cNvSpPr/>
          <p:nvPr/>
        </p:nvSpPr>
        <p:spPr>
          <a:xfrm>
            <a:off x="6901220" y="6477952"/>
            <a:ext cx="6995517" cy="670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41"/>
              </a:lnSpc>
              <a:buNone/>
            </a:pPr>
            <a:r>
              <a:rPr lang="en-US" sz="165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analyzes driving data to identify patterns and provide insights for improving driving efficiency and safety.</a:t>
            </a:r>
            <a:endParaRPr lang="en-US" sz="165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619726"/>
            <a:ext cx="129023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Personalized Learning and Adaptive Interfaces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779877"/>
            <a:ext cx="3644741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Driver Profile Creation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412456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collects initial data about the driver, including driving preferences, commute patterns, and desired learning goals.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77987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Adaptive Interface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412456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continuously monitors driving behavior and adjusts its recommendations and assistance based on individual progress and feedback.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779877"/>
            <a:ext cx="358794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Personalized Feedback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412456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provides tailored feedback and insights based on driving patterns, highlighting areas for improvement and recognizing strengths.</a:t>
            </a:r>
            <a:endParaRPr lang="en-US" sz="1944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719" y="709315"/>
            <a:ext cx="5054322" cy="284309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91238" y="899636"/>
            <a:ext cx="7220664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403CC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Integration with Vehicle Systems</a:t>
            </a:r>
            <a:endParaRPr lang="en-US" sz="3402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1698903"/>
            <a:ext cx="431959" cy="4319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1238" y="230362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Navigation</a:t>
            </a:r>
            <a:endParaRPr lang="en-US" sz="1701" dirty="0"/>
          </a:p>
        </p:txBody>
      </p:sp>
      <p:sp>
        <p:nvSpPr>
          <p:cNvPr id="9" name="Text 4"/>
          <p:cNvSpPr/>
          <p:nvPr/>
        </p:nvSpPr>
        <p:spPr>
          <a:xfrm>
            <a:off x="6091238" y="267712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accesses real-time traffic data and navigation information to provide optimal routes and driving instructions.</a:t>
            </a:r>
            <a:endParaRPr lang="en-US" sz="136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3748683"/>
            <a:ext cx="431959" cy="4319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1238" y="435340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Entertainment</a:t>
            </a:r>
            <a:endParaRPr lang="en-US" sz="1701" dirty="0"/>
          </a:p>
        </p:txBody>
      </p:sp>
      <p:sp>
        <p:nvSpPr>
          <p:cNvPr id="12" name="Text 6"/>
          <p:cNvSpPr/>
          <p:nvPr/>
        </p:nvSpPr>
        <p:spPr>
          <a:xfrm>
            <a:off x="6091238" y="472690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can control the entertainment system, playing music, podcasts, or audiobooks based on driver preferences and context.</a:t>
            </a:r>
            <a:endParaRPr lang="en-US" sz="136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1238" y="5798463"/>
            <a:ext cx="431959" cy="4319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1238" y="640318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49495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Diagnostics</a:t>
            </a:r>
            <a:endParaRPr lang="en-US" sz="1701" dirty="0"/>
          </a:p>
        </p:txBody>
      </p:sp>
      <p:sp>
        <p:nvSpPr>
          <p:cNvPr id="15" name="Text 8"/>
          <p:cNvSpPr/>
          <p:nvPr/>
        </p:nvSpPr>
        <p:spPr>
          <a:xfrm>
            <a:off x="6091238" y="677668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AI tutor gathers data from vehicle sensors, such as speed, acceleration, and steering angle, to monitor driving patterns and detect potential risks.</a:t>
            </a:r>
            <a:endParaRPr lang="en-US" sz="1361" dirty="0"/>
          </a:p>
        </p:txBody>
      </p:sp>
      <p:pic>
        <p:nvPicPr>
          <p:cNvPr id="16" name="Image 1" descr="preencoded.png">
            <a:extLst>
              <a:ext uri="{FF2B5EF4-FFF2-40B4-BE49-F238E27FC236}">
                <a16:creationId xmlns:a16="http://schemas.microsoft.com/office/drawing/2014/main" id="{8A3AF2D1-C1A7-0647-4818-DB635E67F6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5719" y="4271248"/>
            <a:ext cx="5054322" cy="31236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904</Words>
  <Application>Microsoft Office PowerPoint</Application>
  <PresentationFormat>Custom</PresentationFormat>
  <Paragraphs>120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Libre Baskerville</vt:lpstr>
      <vt:lpstr>MS Reference Sans Serif</vt:lpstr>
      <vt:lpstr>Open Sans</vt:lpstr>
      <vt:lpstr>Palatino Linotype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Anushka Patnaik</cp:lastModifiedBy>
  <cp:revision>7</cp:revision>
  <dcterms:created xsi:type="dcterms:W3CDTF">2024-07-27T02:47:19Z</dcterms:created>
  <dcterms:modified xsi:type="dcterms:W3CDTF">2024-07-28T04:53:02Z</dcterms:modified>
</cp:coreProperties>
</file>